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82" r:id="rId3"/>
    <p:sldId id="260" r:id="rId4"/>
    <p:sldId id="257" r:id="rId5"/>
    <p:sldId id="277" r:id="rId6"/>
    <p:sldId id="259" r:id="rId7"/>
    <p:sldId id="263" r:id="rId8"/>
    <p:sldId id="264" r:id="rId9"/>
    <p:sldId id="262" r:id="rId10"/>
    <p:sldId id="283" r:id="rId11"/>
    <p:sldId id="281" r:id="rId12"/>
    <p:sldId id="266" r:id="rId13"/>
    <p:sldId id="265" r:id="rId14"/>
    <p:sldId id="276" r:id="rId15"/>
    <p:sldId id="267" r:id="rId16"/>
    <p:sldId id="270" r:id="rId17"/>
  </p:sldIdLst>
  <p:sldSz cx="9144000" cy="6858000" type="screen4x3"/>
  <p:notesSz cx="6858000" cy="9144000"/>
  <p:embeddedFontLst>
    <p:embeddedFont>
      <p:font typeface="Georgia" pitchFamily="18" charset="0"/>
      <p:regular r:id="rId19"/>
      <p:bold r:id="rId20"/>
      <p:italic r:id="rId21"/>
      <p:boldItalic r:id="rId22"/>
    </p:embeddedFont>
    <p:embeddedFont>
      <p:font typeface="Calibri" pitchFamily="34" charset="0"/>
      <p:regular r:id="rId23"/>
      <p:bold r:id="rId24"/>
      <p:italic r:id="rId25"/>
      <p:boldItalic r:id="rId26"/>
    </p:embeddedFont>
  </p:embeddedFontLst>
  <p:custShowLst>
    <p:custShow name="Custom Show 1" id="0">
      <p:sldLst>
        <p:sld r:id="rId2"/>
        <p:sld r:id="rId15"/>
        <p:sld r:id="rId3"/>
        <p:sld r:id="rId5"/>
        <p:sld r:id="rId4"/>
        <p:sld r:id="rId6"/>
        <p:sld r:id="rId7"/>
        <p:sld r:id="rId12"/>
        <p:sld r:id="rId11"/>
        <p:sld r:id="rId8"/>
        <p:sld r:id="rId9"/>
        <p:sld r:id="rId10"/>
        <p:sld r:id="rId14"/>
        <p:sld r:id="rId13"/>
        <p:sld r:id="rId16"/>
        <p:sld r:id="rId17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</p:showPr>
  <p:clrMru>
    <a:srgbClr val="F7259D"/>
    <a:srgbClr val="C06922"/>
    <a:srgbClr val="F6BF50"/>
    <a:srgbClr val="C2850A"/>
    <a:srgbClr val="DA7E32"/>
    <a:srgbClr val="EAB88E"/>
    <a:srgbClr val="623612"/>
    <a:srgbClr val="FF5BB1"/>
    <a:srgbClr val="FF9FD1"/>
    <a:srgbClr val="FF47A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9" autoAdjust="0"/>
    <p:restoredTop sz="94709" autoAdjust="0"/>
  </p:normalViewPr>
  <p:slideViewPr>
    <p:cSldViewPr>
      <p:cViewPr>
        <p:scale>
          <a:sx n="90" d="100"/>
          <a:sy n="90" d="100"/>
        </p:scale>
        <p:origin x="-55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3516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AC4B2C-2A2B-4EE2-99B4-0146DF8457D2}" type="datetimeFigureOut">
              <a:rPr lang="en-US" smtClean="0"/>
              <a:pPr/>
              <a:t>11/12/2009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EFC573-7CD1-4970-B12D-554746058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FC573-7CD1-4970-B12D-55474605884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78D0-98DE-404B-A7BD-35E5C864A04E}" type="datetimeFigureOut">
              <a:rPr lang="en-US" smtClean="0"/>
              <a:pPr/>
              <a:t>11/12/2009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D73EA-1598-43F0-86ED-641D18D10D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78D0-98DE-404B-A7BD-35E5C864A04E}" type="datetimeFigureOut">
              <a:rPr lang="en-US" smtClean="0"/>
              <a:pPr/>
              <a:t>11/12/2009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D73EA-1598-43F0-86ED-641D18D10D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78D0-98DE-404B-A7BD-35E5C864A04E}" type="datetimeFigureOut">
              <a:rPr lang="en-US" smtClean="0"/>
              <a:pPr/>
              <a:t>11/12/2009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D73EA-1598-43F0-86ED-641D18D10D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78D0-98DE-404B-A7BD-35E5C864A04E}" type="datetimeFigureOut">
              <a:rPr lang="en-US" smtClean="0"/>
              <a:pPr/>
              <a:t>11/12/2009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D73EA-1598-43F0-86ED-641D18D10D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78D0-98DE-404B-A7BD-35E5C864A04E}" type="datetimeFigureOut">
              <a:rPr lang="en-US" smtClean="0"/>
              <a:pPr/>
              <a:t>11/12/2009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D73EA-1598-43F0-86ED-641D18D10D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78D0-98DE-404B-A7BD-35E5C864A04E}" type="datetimeFigureOut">
              <a:rPr lang="en-US" smtClean="0"/>
              <a:pPr/>
              <a:t>11/12/2009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D73EA-1598-43F0-86ED-641D18D10D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78D0-98DE-404B-A7BD-35E5C864A04E}" type="datetimeFigureOut">
              <a:rPr lang="en-US" smtClean="0"/>
              <a:pPr/>
              <a:t>11/12/2009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D73EA-1598-43F0-86ED-641D18D10D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78D0-98DE-404B-A7BD-35E5C864A04E}" type="datetimeFigureOut">
              <a:rPr lang="en-US" smtClean="0"/>
              <a:pPr/>
              <a:t>11/12/2009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D73EA-1598-43F0-86ED-641D18D10D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78D0-98DE-404B-A7BD-35E5C864A04E}" type="datetimeFigureOut">
              <a:rPr lang="en-US" smtClean="0"/>
              <a:pPr/>
              <a:t>11/12/2009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D73EA-1598-43F0-86ED-641D18D10D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78D0-98DE-404B-A7BD-35E5C864A04E}" type="datetimeFigureOut">
              <a:rPr lang="en-US" smtClean="0"/>
              <a:pPr/>
              <a:t>11/12/2009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D73EA-1598-43F0-86ED-641D18D10D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78D0-98DE-404B-A7BD-35E5C864A04E}" type="datetimeFigureOut">
              <a:rPr lang="en-US" smtClean="0"/>
              <a:pPr/>
              <a:t>11/12/2009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D73EA-1598-43F0-86ED-641D18D10D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E78D0-98DE-404B-A7BD-35E5C864A04E}" type="datetimeFigureOut">
              <a:rPr lang="en-US" smtClean="0"/>
              <a:pPr/>
              <a:t>11/12/2009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D73EA-1598-43F0-86ED-641D18D10DF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owner\Desktop\team_presentation\195244498_01fbb73234_o.jpg"/>
          <p:cNvPicPr>
            <a:picLocks noChangeAspect="1" noChangeArrowheads="1"/>
          </p:cNvPicPr>
          <p:nvPr/>
        </p:nvPicPr>
        <p:blipFill>
          <a:blip r:embed="rId3" cstate="print">
            <a:lum contrast="10000"/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3" name="Rounded Rectangle 2"/>
          <p:cNvSpPr/>
          <p:nvPr/>
        </p:nvSpPr>
        <p:spPr>
          <a:xfrm rot="21019181">
            <a:off x="3547631" y="464534"/>
            <a:ext cx="5549036" cy="974305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en-US" sz="4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en-US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PEOPLE</a:t>
            </a:r>
            <a:endParaRPr lang="en-US" sz="6000" dirty="0">
              <a:solidFill>
                <a:schemeClr val="tx1"/>
              </a:solidFill>
              <a:effectLst>
                <a:outerShdw blurRad="38100" dist="50800" dir="2700000" algn="tl">
                  <a:schemeClr val="bg1">
                    <a:alpha val="64000"/>
                  </a:schemeClr>
                </a:outerShdw>
              </a:effectLst>
              <a:latin typeface="Georgia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76400" y="5105400"/>
            <a:ext cx="5791200" cy="7620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 </a:t>
            </a:r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By: </a:t>
            </a:r>
            <a:r>
              <a:rPr lang="en-US" sz="2400" b="1" dirty="0" smtClean="0">
                <a:solidFill>
                  <a:srgbClr val="FF5B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Alice,</a:t>
            </a:r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en-US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Andy,</a:t>
            </a:r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Ben,</a:t>
            </a:r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en-US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50800" dir="2700000" algn="tl">
                    <a:schemeClr val="bg1">
                      <a:alpha val="64000"/>
                    </a:schemeClr>
                  </a:outerShdw>
                </a:effectLst>
                <a:latin typeface="Georgia" pitchFamily="18" charset="0"/>
              </a:rPr>
              <a:t>Brian,</a:t>
            </a:r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&amp; </a:t>
            </a:r>
            <a:r>
              <a:rPr lang="en-US" sz="2400" b="1" dirty="0" smtClean="0">
                <a:solidFill>
                  <a:srgbClr val="FF9929"/>
                </a:solidFill>
                <a:effectLst>
                  <a:outerShdw blurRad="38100" dist="50800" dir="2700000" algn="tl">
                    <a:schemeClr val="bg1">
                      <a:alpha val="64000"/>
                    </a:schemeClr>
                  </a:outerShdw>
                </a:effectLst>
                <a:latin typeface="Georgia" pitchFamily="18" charset="0"/>
              </a:rPr>
              <a:t>Ray</a:t>
            </a:r>
            <a:endParaRPr lang="en-US" sz="2400" b="1" dirty="0">
              <a:solidFill>
                <a:srgbClr val="FF9929"/>
              </a:solidFill>
              <a:effectLst>
                <a:outerShdw blurRad="38100" dist="50800" dir="2700000" algn="tl">
                  <a:schemeClr val="bg1">
                    <a:alpha val="64000"/>
                  </a:scheme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F:\team_presentation\newpics\4089085764_3d7253a41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057400" y="-152400"/>
            <a:ext cx="13887872" cy="7696200"/>
          </a:xfrm>
          <a:prstGeom prst="rect">
            <a:avLst/>
          </a:prstGeom>
          <a:noFill/>
        </p:spPr>
      </p:pic>
      <p:sp>
        <p:nvSpPr>
          <p:cNvPr id="3" name="Rounded Rectangle 2"/>
          <p:cNvSpPr/>
          <p:nvPr/>
        </p:nvSpPr>
        <p:spPr>
          <a:xfrm>
            <a:off x="228600" y="228600"/>
            <a:ext cx="8686800" cy="13716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If I manage my team using distinct team task roles</a:t>
            </a:r>
            <a:r>
              <a:rPr lang="en-US" sz="2400" b="1" dirty="0" smtClean="0">
                <a:solidFill>
                  <a:srgbClr val="FF5B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, then we will achieve higher performance by improving task-work processes.</a:t>
            </a:r>
            <a:endParaRPr lang="en-US" sz="2400" b="1" dirty="0">
              <a:solidFill>
                <a:srgbClr val="FF5B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8600" y="1752600"/>
            <a:ext cx="3810000" cy="6096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Second Best Practice</a:t>
            </a: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:\team_presentation\newpics\3684285719_3a9904096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10276453" cy="6858000"/>
          </a:xfrm>
          <a:prstGeom prst="rect">
            <a:avLst/>
          </a:prstGeom>
          <a:noFill/>
        </p:spPr>
      </p:pic>
      <p:sp>
        <p:nvSpPr>
          <p:cNvPr id="3" name="Rounded Rectangle 2"/>
          <p:cNvSpPr/>
          <p:nvPr/>
        </p:nvSpPr>
        <p:spPr>
          <a:xfrm>
            <a:off x="304800" y="304800"/>
            <a:ext cx="8229600" cy="6096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 </a:t>
            </a:r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Shawn acted as the team’s procedural technician,</a:t>
            </a:r>
            <a:endParaRPr lang="en-US" sz="2400" dirty="0">
              <a:solidFill>
                <a:schemeClr val="tx1"/>
              </a:solidFill>
              <a:effectLst>
                <a:outerShdw blurRad="38100" dist="50800" dir="2700000" algn="tl">
                  <a:schemeClr val="bg1">
                    <a:alpha val="64000"/>
                  </a:schemeClr>
                </a:outerShdw>
              </a:effectLst>
              <a:latin typeface="Georgia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04800" y="1066800"/>
            <a:ext cx="6324600" cy="6096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 … coordinator, and standards setter </a:t>
            </a:r>
            <a:endParaRPr lang="en-US" sz="2400" b="1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owner\Desktop\team_presentation\4081608802_9d6907f60d_o.jpg"/>
          <p:cNvPicPr>
            <a:picLocks noChangeAspect="1" noChangeArrowheads="1"/>
          </p:cNvPicPr>
          <p:nvPr/>
        </p:nvPicPr>
        <p:blipFill>
          <a:blip r:embed="rId2" cstate="print">
            <a:lum bright="-10000" contrast="10000"/>
          </a:blip>
          <a:srcRect/>
          <a:stretch>
            <a:fillRect/>
          </a:stretch>
        </p:blipFill>
        <p:spPr bwMode="auto">
          <a:xfrm>
            <a:off x="-838200" y="-457201"/>
            <a:ext cx="10439400" cy="7829549"/>
          </a:xfrm>
          <a:prstGeom prst="rect">
            <a:avLst/>
          </a:prstGeom>
          <a:noFill/>
        </p:spPr>
      </p:pic>
      <p:sp>
        <p:nvSpPr>
          <p:cNvPr id="4" name="Rounded Rectangle 3"/>
          <p:cNvSpPr/>
          <p:nvPr/>
        </p:nvSpPr>
        <p:spPr>
          <a:xfrm>
            <a:off x="304800" y="304800"/>
            <a:ext cx="8077200" cy="6096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 </a:t>
            </a:r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Shawn promoted creativity and decision making</a:t>
            </a:r>
            <a:endParaRPr lang="en-US" sz="2400" dirty="0">
              <a:solidFill>
                <a:schemeClr val="tx1"/>
              </a:solidFill>
              <a:effectLst>
                <a:outerShdw blurRad="38100" dist="50800" dir="2700000" algn="tl">
                  <a:schemeClr val="bg1">
                    <a:alpha val="64000"/>
                  </a:schemeClr>
                </a:outerShdw>
              </a:effectLst>
              <a:latin typeface="Georgia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4800" y="1066800"/>
            <a:ext cx="8610600" cy="6096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 … by routinely sharing all information with his team 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owner\Desktop\team_presentation\2724831506_13f0321712_o.jpg"/>
          <p:cNvPicPr>
            <a:picLocks noChangeAspect="1" noChangeArrowheads="1"/>
          </p:cNvPicPr>
          <p:nvPr/>
        </p:nvPicPr>
        <p:blipFill>
          <a:blip r:embed="rId2" cstate="print">
            <a:lum bright="-10000" contrast="15000"/>
          </a:blip>
          <a:srcRect/>
          <a:stretch>
            <a:fillRect/>
          </a:stretch>
        </p:blipFill>
        <p:spPr bwMode="auto">
          <a:xfrm>
            <a:off x="-228600" y="-1600200"/>
            <a:ext cx="9601200" cy="9601200"/>
          </a:xfrm>
          <a:prstGeom prst="rect">
            <a:avLst/>
          </a:prstGeom>
          <a:noFill/>
        </p:spPr>
      </p:pic>
      <p:sp>
        <p:nvSpPr>
          <p:cNvPr id="4" name="Rounded Rectangle 3"/>
          <p:cNvSpPr/>
          <p:nvPr/>
        </p:nvSpPr>
        <p:spPr>
          <a:xfrm>
            <a:off x="228600" y="1752600"/>
            <a:ext cx="3276600" cy="6096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Suggestions</a:t>
            </a:r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8600" y="228600"/>
            <a:ext cx="8763000" cy="6096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Shawn is an avoider because of his management style </a:t>
            </a:r>
            <a:endParaRPr lang="en-US" sz="2400" dirty="0">
              <a:solidFill>
                <a:schemeClr val="tx1"/>
              </a:solidFill>
              <a:effectLst>
                <a:outerShdw blurRad="38100" dist="50800" dir="2700000" algn="tl">
                  <a:schemeClr val="bg1">
                    <a:alpha val="64000"/>
                  </a:schemeClr>
                </a:outerShdw>
              </a:effectLst>
              <a:latin typeface="Georgia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28600" y="990600"/>
            <a:ext cx="8153400" cy="6096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… needs to confront friends/teammates a.s.a.p. 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:\team_presentation\newpics\2264763977_fbeb2e34ba_b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90600" y="-104997"/>
            <a:ext cx="10439400" cy="6962998"/>
          </a:xfrm>
          <a:prstGeom prst="rect">
            <a:avLst/>
          </a:prstGeom>
          <a:noFill/>
        </p:spPr>
      </p:pic>
      <p:sp>
        <p:nvSpPr>
          <p:cNvPr id="3" name="Rounded Rectangle 2"/>
          <p:cNvSpPr/>
          <p:nvPr/>
        </p:nvSpPr>
        <p:spPr>
          <a:xfrm>
            <a:off x="762000" y="3886200"/>
            <a:ext cx="6553200" cy="685800"/>
          </a:xfrm>
          <a:prstGeom prst="round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itchFamily="18" charset="0"/>
              </a:rPr>
              <a:t>  </a:t>
            </a:r>
            <a:r>
              <a:rPr lang="en-US" sz="2400" b="1" dirty="0" smtClean="0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itchFamily="18" charset="0"/>
              </a:rPr>
              <a:t>creating clear goals for each teammate</a:t>
            </a:r>
            <a:endParaRPr lang="en-US" sz="2400" b="1" dirty="0">
              <a:solidFill>
                <a:schemeClr val="tx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eorgia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62000" y="381000"/>
            <a:ext cx="6553200" cy="6096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 </a:t>
            </a:r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Shawn built high performing teams by</a:t>
            </a:r>
            <a:endParaRPr lang="en-US" sz="2400" dirty="0">
              <a:solidFill>
                <a:schemeClr val="tx1"/>
              </a:solidFill>
              <a:effectLst>
                <a:outerShdw blurRad="38100" dist="50800" dir="2700000" algn="tl">
                  <a:schemeClr val="bg1">
                    <a:alpha val="64000"/>
                  </a:schemeClr>
                </a:outerShdw>
              </a:effectLst>
              <a:latin typeface="Georgia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62000" y="4724400"/>
            <a:ext cx="7543800" cy="685800"/>
          </a:xfrm>
          <a:prstGeom prst="round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itchFamily="18" charset="0"/>
              </a:rPr>
              <a:t>  </a:t>
            </a:r>
            <a:r>
              <a:rPr lang="en-US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itchFamily="18" charset="0"/>
              </a:rPr>
              <a:t>managed his team via distinct team task roles</a:t>
            </a: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eorgia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543800" y="3886200"/>
            <a:ext cx="762000" cy="685800"/>
          </a:xfrm>
          <a:prstGeom prst="round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itchFamily="18" charset="0"/>
              </a:rPr>
              <a:t>  &amp;</a:t>
            </a:r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owner\Desktop\team_presentation\3384917401_edba3f049c_o.jpg"/>
          <p:cNvPicPr>
            <a:picLocks noChangeAspect="1" noChangeArrowheads="1"/>
          </p:cNvPicPr>
          <p:nvPr/>
        </p:nvPicPr>
        <p:blipFill>
          <a:blip r:embed="rId2" cstate="print">
            <a:lum bright="10000" contrast="9000"/>
          </a:blip>
          <a:srcRect/>
          <a:stretch>
            <a:fillRect/>
          </a:stretch>
        </p:blipFill>
        <p:spPr bwMode="auto">
          <a:xfrm flipH="1">
            <a:off x="-283464" y="-7163"/>
            <a:ext cx="10265664" cy="6865163"/>
          </a:xfrm>
          <a:prstGeom prst="rect">
            <a:avLst/>
          </a:prstGeom>
          <a:noFill/>
        </p:spPr>
      </p:pic>
      <p:sp>
        <p:nvSpPr>
          <p:cNvPr id="4" name="Rounded Rectangle 3"/>
          <p:cNvSpPr/>
          <p:nvPr/>
        </p:nvSpPr>
        <p:spPr>
          <a:xfrm>
            <a:off x="304800" y="4800600"/>
            <a:ext cx="8610600" cy="685800"/>
          </a:xfrm>
          <a:prstGeom prst="round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itchFamily="18" charset="0"/>
              </a:rPr>
              <a:t>  </a:t>
            </a:r>
            <a:r>
              <a:rPr lang="en-US" sz="2400" b="1" dirty="0" smtClean="0">
                <a:solidFill>
                  <a:srgbClr val="C0692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itchFamily="18" charset="0"/>
              </a:rPr>
              <a:t>people are opportunities; be creative and innovate</a:t>
            </a:r>
            <a:endParaRPr lang="en-US" sz="2400" dirty="0">
              <a:solidFill>
                <a:srgbClr val="C0692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eorgia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4800" y="4038600"/>
            <a:ext cx="3276600" cy="6096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 </a:t>
            </a:r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Food for thought</a:t>
            </a:r>
            <a:endParaRPr lang="en-US" sz="2400" dirty="0">
              <a:solidFill>
                <a:schemeClr val="tx1"/>
              </a:solidFill>
              <a:effectLst>
                <a:outerShdw blurRad="38100" dist="50800" dir="2700000" algn="tl">
                  <a:schemeClr val="bg1">
                    <a:alpha val="64000"/>
                  </a:scheme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owner\Desktop\team_presentation\1998212134_65a10748c8_o.jp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 rot="16200000">
            <a:off x="1714501" y="-1714500"/>
            <a:ext cx="6858000" cy="10287000"/>
          </a:xfrm>
          <a:prstGeom prst="rect">
            <a:avLst/>
          </a:prstGeom>
          <a:noFill/>
        </p:spPr>
      </p:pic>
      <p:sp>
        <p:nvSpPr>
          <p:cNvPr id="3" name="Rounded Rectangle 2"/>
          <p:cNvSpPr/>
          <p:nvPr/>
        </p:nvSpPr>
        <p:spPr>
          <a:xfrm>
            <a:off x="2895600" y="3352800"/>
            <a:ext cx="3276600" cy="6096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 </a:t>
            </a:r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We hope it sticks</a:t>
            </a:r>
            <a:endParaRPr lang="en-US" sz="2400" dirty="0">
              <a:solidFill>
                <a:schemeClr val="tx1"/>
              </a:solidFill>
              <a:effectLst>
                <a:outerShdw blurRad="38100" dist="50800" dir="2700000" algn="tl">
                  <a:schemeClr val="bg1">
                    <a:alpha val="64000"/>
                  </a:scheme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F:\team_presentation\newpics\3798728553_e832597386_o.jpg"/>
          <p:cNvPicPr>
            <a:picLocks noChangeAspect="1" noChangeArrowheads="1"/>
          </p:cNvPicPr>
          <p:nvPr/>
        </p:nvPicPr>
        <p:blipFill>
          <a:blip r:embed="rId2" cstate="print">
            <a:lum contrast="5000"/>
          </a:blip>
          <a:srcRect/>
          <a:stretch>
            <a:fillRect/>
          </a:stretch>
        </p:blipFill>
        <p:spPr bwMode="auto">
          <a:xfrm>
            <a:off x="-1676400" y="-1357580"/>
            <a:ext cx="14782800" cy="9815780"/>
          </a:xfrm>
          <a:prstGeom prst="rect">
            <a:avLst/>
          </a:prstGeom>
          <a:noFill/>
        </p:spPr>
      </p:pic>
      <p:sp>
        <p:nvSpPr>
          <p:cNvPr id="3" name="Rounded Rectangle 2"/>
          <p:cNvSpPr/>
          <p:nvPr/>
        </p:nvSpPr>
        <p:spPr>
          <a:xfrm>
            <a:off x="685800" y="1371600"/>
            <a:ext cx="6858000" cy="7620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 … was built by people working as a team</a:t>
            </a:r>
            <a:endParaRPr lang="en-US" sz="2400" dirty="0">
              <a:solidFill>
                <a:srgbClr val="00B0F0"/>
              </a:solidFill>
              <a:effectLst>
                <a:outerShdw blurRad="38100" dist="50800" dir="2700000" algn="tl">
                  <a:schemeClr val="bg1">
                    <a:alpha val="64000"/>
                  </a:schemeClr>
                </a:outerShdw>
              </a:effectLst>
              <a:latin typeface="Georgia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85800" y="457200"/>
            <a:ext cx="2133600" cy="7620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 Microsoft</a:t>
            </a:r>
            <a:endParaRPr lang="en-US" sz="2400" dirty="0">
              <a:solidFill>
                <a:schemeClr val="tx1"/>
              </a:solidFill>
              <a:effectLst>
                <a:outerShdw blurRad="38100" dist="50800" dir="2700000" algn="tl">
                  <a:schemeClr val="bg1">
                    <a:alpha val="64000"/>
                  </a:scheme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owner\Desktop\team_presentation\ant-trail.png"/>
          <p:cNvPicPr>
            <a:picLocks noChangeAspect="1" noChangeArrowheads="1"/>
          </p:cNvPicPr>
          <p:nvPr/>
        </p:nvPicPr>
        <p:blipFill>
          <a:blip r:embed="rId2" cstate="print">
            <a:lum bright="6000"/>
          </a:blip>
          <a:srcRect/>
          <a:stretch>
            <a:fillRect/>
          </a:stretch>
        </p:blipFill>
        <p:spPr bwMode="auto">
          <a:xfrm>
            <a:off x="4572000" y="-685800"/>
            <a:ext cx="6086475" cy="7315200"/>
          </a:xfrm>
          <a:prstGeom prst="rect">
            <a:avLst/>
          </a:prstGeom>
          <a:noFill/>
        </p:spPr>
      </p:pic>
      <p:pic>
        <p:nvPicPr>
          <p:cNvPr id="5122" name="Picture 2" descr="C:\Users\owner\Desktop\team_presentation\2154512718_af16d2911a_o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 flipH="1">
            <a:off x="0" y="0"/>
            <a:ext cx="5276850" cy="6858000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5181600" y="381000"/>
            <a:ext cx="28039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i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ntros &amp; our game…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72200" y="6076890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…telephone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</a:t>
            </a: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esults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5638800" y="1066800"/>
            <a:ext cx="3352800" cy="914400"/>
          </a:xfrm>
          <a:prstGeom prst="roundRect">
            <a:avLst/>
          </a:prstGeom>
          <a:solidFill>
            <a:schemeClr val="bg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Meet Microsoft’s</a:t>
            </a:r>
          </a:p>
          <a:p>
            <a:pPr algn="ctr"/>
            <a:r>
              <a:rPr lang="en-US" sz="3600" dirty="0">
                <a:effectLst>
                  <a:outerShdw blurRad="38100" dist="50800" dir="2700000" algn="tl">
                    <a:schemeClr val="bg1">
                      <a:alpha val="64000"/>
                    </a:schemeClr>
                  </a:outerShdw>
                </a:effectLst>
                <a:latin typeface="Georgia" pitchFamily="18" charset="0"/>
              </a:rPr>
              <a:t>Shawn Kemp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105400" y="2362200"/>
            <a:ext cx="3352800" cy="914400"/>
          </a:xfrm>
          <a:prstGeom prst="roundRect">
            <a:avLst/>
          </a:prstGeom>
          <a:solidFill>
            <a:schemeClr val="bg1">
              <a:lumMod val="95000"/>
              <a:lumOff val="5000"/>
              <a:alpha val="65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First Best Practice</a:t>
            </a:r>
          </a:p>
          <a:p>
            <a:pPr algn="ctr"/>
            <a:r>
              <a:rPr lang="en-US" sz="3600" dirty="0" smtClean="0">
                <a:effectLst>
                  <a:outerShdw blurRad="38100" dist="50800" dir="2700000" algn="tl">
                    <a:schemeClr val="bg1">
                      <a:alpha val="64000"/>
                    </a:schemeClr>
                  </a:outerShdw>
                </a:effectLst>
                <a:latin typeface="Georgia" pitchFamily="18" charset="0"/>
              </a:rPr>
              <a:t>Goal Setting</a:t>
            </a:r>
            <a:endParaRPr lang="en-US" sz="3600" dirty="0">
              <a:effectLst>
                <a:outerShdw blurRad="38100" dist="50800" dir="2700000" algn="tl">
                  <a:schemeClr val="bg1">
                    <a:alpha val="64000"/>
                  </a:schemeClr>
                </a:outerShdw>
              </a:effectLst>
              <a:latin typeface="Georgia" pitchFamily="18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5105400" y="3657600"/>
            <a:ext cx="3962400" cy="914400"/>
          </a:xfrm>
          <a:prstGeom prst="roundRect">
            <a:avLst/>
          </a:prstGeom>
          <a:solidFill>
            <a:schemeClr val="bg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Second Best Practice</a:t>
            </a:r>
          </a:p>
          <a:p>
            <a:pPr algn="ctr"/>
            <a:r>
              <a:rPr lang="en-US" sz="3600" dirty="0" smtClean="0">
                <a:effectLst>
                  <a:outerShdw blurRad="38100" dist="50800" dir="2700000" algn="tl">
                    <a:schemeClr val="bg1">
                      <a:alpha val="64000"/>
                    </a:schemeClr>
                  </a:outerShdw>
                </a:effectLst>
                <a:latin typeface="Georgia" pitchFamily="18" charset="0"/>
              </a:rPr>
              <a:t>Team Task Roles</a:t>
            </a:r>
            <a:endParaRPr lang="en-US" sz="3600" dirty="0">
              <a:effectLst>
                <a:outerShdw blurRad="38100" dist="50800" dir="2700000" algn="tl">
                  <a:schemeClr val="bg1">
                    <a:alpha val="64000"/>
                  </a:schemeClr>
                </a:outerShdw>
              </a:effectLst>
              <a:latin typeface="Georgia" pitchFamily="18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181600" y="4953000"/>
            <a:ext cx="3733800" cy="914400"/>
          </a:xfrm>
          <a:prstGeom prst="roundRect">
            <a:avLst/>
          </a:prstGeom>
          <a:solidFill>
            <a:schemeClr val="bg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LEGEND (wait for it) DARY</a:t>
            </a:r>
          </a:p>
          <a:p>
            <a:pPr algn="ctr"/>
            <a:r>
              <a:rPr lang="en-US" sz="3600" dirty="0" smtClean="0">
                <a:effectLst>
                  <a:outerShdw blurRad="38100" dist="50800" dir="2700000" algn="tl">
                    <a:schemeClr val="bg1">
                      <a:alpha val="64000"/>
                    </a:schemeClr>
                  </a:outerShdw>
                </a:effectLst>
                <a:latin typeface="Georgia" pitchFamily="18" charset="0"/>
              </a:rPr>
              <a:t>Suggestions</a:t>
            </a:r>
            <a:endParaRPr lang="en-US" sz="3600" dirty="0">
              <a:effectLst>
                <a:outerShdw blurRad="38100" dist="50800" dir="2700000" algn="tl">
                  <a:schemeClr val="bg1">
                    <a:alpha val="64000"/>
                  </a:scheme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5" grpId="0" animBg="1"/>
      <p:bldP spid="36" grpId="0" animBg="1"/>
      <p:bldP spid="40" grpId="0" animBg="1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owner\Desktop\team_presentation\2988915882_d990545706_b.jpg"/>
          <p:cNvPicPr>
            <a:picLocks noChangeAspect="1" noChangeArrowheads="1"/>
          </p:cNvPicPr>
          <p:nvPr/>
        </p:nvPicPr>
        <p:blipFill>
          <a:blip r:embed="rId2" cstate="print">
            <a:lum bright="5000" contrast="5000"/>
          </a:blip>
          <a:srcRect/>
          <a:stretch>
            <a:fillRect/>
          </a:stretch>
        </p:blipFill>
        <p:spPr bwMode="auto">
          <a:xfrm>
            <a:off x="-762000" y="0"/>
            <a:ext cx="12024540" cy="7010400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>
            <a:off x="381000" y="5486400"/>
            <a:ext cx="8305800" cy="6096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50800" dir="2700000" algn="tl">
                    <a:schemeClr val="bg1">
                      <a:alpha val="64000"/>
                    </a:schemeClr>
                  </a:outerShdw>
                </a:effectLst>
                <a:latin typeface="Georgia" pitchFamily="18" charset="0"/>
              </a:rPr>
              <a:t>  </a:t>
            </a:r>
            <a:r>
              <a:rPr lang="en-US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50800" dir="2700000" algn="tl">
                    <a:schemeClr val="bg1">
                      <a:alpha val="64000"/>
                    </a:schemeClr>
                  </a:outerShdw>
                </a:effectLst>
                <a:latin typeface="Georgia" pitchFamily="18" charset="0"/>
              </a:rPr>
              <a:t>… and he’s checking out Microsoft’s next initiative</a:t>
            </a:r>
            <a:endParaRPr lang="en-US" sz="2400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50800" dir="2700000" algn="tl">
                  <a:schemeClr val="bg1">
                    <a:alpha val="64000"/>
                  </a:schemeClr>
                </a:outerShdw>
              </a:effectLst>
              <a:latin typeface="Georgia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81000" y="4800600"/>
            <a:ext cx="2209800" cy="5334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 Here he is!</a:t>
            </a:r>
            <a:endParaRPr lang="en-US" sz="2400" dirty="0">
              <a:solidFill>
                <a:schemeClr val="tx1"/>
              </a:solidFill>
              <a:effectLst>
                <a:outerShdw blurRad="38100" dist="50800" dir="2700000" algn="tl">
                  <a:schemeClr val="bg1">
                    <a:alpha val="64000"/>
                  </a:schemeClr>
                </a:outerShdw>
              </a:effectLst>
              <a:latin typeface="Georgia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" y="1752600"/>
            <a:ext cx="3276600" cy="6096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Meet Shawn</a:t>
            </a: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:\team_presentation\newpics\2398424227_7e178bc2f7_b.jpg"/>
          <p:cNvPicPr>
            <a:picLocks noChangeAspect="1" noChangeArrowheads="1"/>
          </p:cNvPicPr>
          <p:nvPr/>
        </p:nvPicPr>
        <p:blipFill>
          <a:blip r:embed="rId2" cstate="print">
            <a:lum bright="-22000" contrast="72000"/>
          </a:blip>
          <a:srcRect/>
          <a:stretch>
            <a:fillRect/>
          </a:stretch>
        </p:blipFill>
        <p:spPr bwMode="auto">
          <a:xfrm>
            <a:off x="0" y="1"/>
            <a:ext cx="9143999" cy="6858000"/>
          </a:xfrm>
          <a:prstGeom prst="rect">
            <a:avLst/>
          </a:prstGeom>
          <a:noFill/>
        </p:spPr>
      </p:pic>
      <p:sp>
        <p:nvSpPr>
          <p:cNvPr id="3" name="Rounded Rectangle 2"/>
          <p:cNvSpPr/>
          <p:nvPr/>
        </p:nvSpPr>
        <p:spPr>
          <a:xfrm>
            <a:off x="609600" y="1600200"/>
            <a:ext cx="7924800" cy="6096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2">
                    <a:lumMod val="90000"/>
                  </a:schemeClr>
                </a:solidFill>
                <a:effectLst>
                  <a:outerShdw blurRad="38100" dist="50800" dir="2700000" algn="tl">
                    <a:schemeClr val="bg1">
                      <a:alpha val="64000"/>
                    </a:schemeClr>
                  </a:outerShdw>
                </a:effectLst>
                <a:latin typeface="Georgia" pitchFamily="18" charset="0"/>
              </a:rPr>
              <a:t>  … and facilitated these ideals in his teammates</a:t>
            </a:r>
            <a:endParaRPr lang="en-US" sz="2400" b="1" dirty="0">
              <a:solidFill>
                <a:schemeClr val="tx2">
                  <a:lumMod val="90000"/>
                </a:schemeClr>
              </a:solidFill>
              <a:effectLst>
                <a:outerShdw blurRad="38100" dist="50800" dir="2700000" algn="tl">
                  <a:schemeClr val="bg1">
                    <a:alpha val="64000"/>
                  </a:schemeClr>
                </a:outerShdw>
              </a:effectLst>
              <a:latin typeface="Georgia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09600" y="914400"/>
            <a:ext cx="7239000" cy="5334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 Shawn strives to be creative and innovative</a:t>
            </a:r>
            <a:endParaRPr lang="en-US" sz="2400" dirty="0">
              <a:solidFill>
                <a:schemeClr val="tx1"/>
              </a:solidFill>
              <a:effectLst>
                <a:outerShdw blurRad="38100" dist="50800" dir="2700000" algn="tl">
                  <a:schemeClr val="bg1">
                    <a:alpha val="64000"/>
                  </a:scheme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owner\Desktop\team_presentation\2962194797_70082c1b93_o.jpg"/>
          <p:cNvPicPr>
            <a:picLocks noChangeAspect="1" noChangeArrowheads="1"/>
          </p:cNvPicPr>
          <p:nvPr/>
        </p:nvPicPr>
        <p:blipFill>
          <a:blip r:embed="rId2" cstate="print">
            <a:lum bright="-10000" contrast="5000"/>
          </a:blip>
          <a:srcRect/>
          <a:stretch>
            <a:fillRect/>
          </a:stretch>
        </p:blipFill>
        <p:spPr bwMode="auto">
          <a:xfrm>
            <a:off x="-609600" y="0"/>
            <a:ext cx="10311166" cy="6858000"/>
          </a:xfrm>
          <a:prstGeom prst="rect">
            <a:avLst/>
          </a:prstGeom>
          <a:noFill/>
        </p:spPr>
      </p:pic>
      <p:sp>
        <p:nvSpPr>
          <p:cNvPr id="4" name="Rounded Rectangle 3"/>
          <p:cNvSpPr/>
          <p:nvPr/>
        </p:nvSpPr>
        <p:spPr>
          <a:xfrm>
            <a:off x="381000" y="3962400"/>
            <a:ext cx="5638800" cy="6096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 </a:t>
            </a:r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Shawn’s worst boss ruled by fear</a:t>
            </a:r>
            <a:endParaRPr lang="en-US" sz="2400" dirty="0">
              <a:solidFill>
                <a:schemeClr val="tx1"/>
              </a:solidFill>
              <a:effectLst>
                <a:outerShdw blurRad="38100" dist="50800" dir="2700000" algn="tl">
                  <a:schemeClr val="bg1">
                    <a:alpha val="64000"/>
                  </a:schemeClr>
                </a:outerShdw>
              </a:effectLst>
              <a:latin typeface="Georgia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81000" y="4724400"/>
            <a:ext cx="7010400" cy="6096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rgbClr val="FF9929"/>
                </a:solidFill>
                <a:effectLst>
                  <a:outerShdw blurRad="38100" dist="50800" dir="2700000" algn="tl">
                    <a:schemeClr val="bg1">
                      <a:alpha val="64000"/>
                    </a:schemeClr>
                  </a:outerShdw>
                </a:effectLst>
                <a:latin typeface="Georgia" pitchFamily="18" charset="0"/>
              </a:rPr>
              <a:t>  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50800" dir="2700000" algn="tl">
                    <a:schemeClr val="bg1">
                      <a:alpha val="64000"/>
                    </a:schemeClr>
                  </a:outerShdw>
                </a:effectLst>
                <a:latin typeface="Georgia" pitchFamily="18" charset="0"/>
              </a:rPr>
              <a:t>… it worked, but it burned people out fast</a:t>
            </a:r>
            <a:endParaRPr lang="en-US" sz="2400" b="1" dirty="0">
              <a:solidFill>
                <a:srgbClr val="FFFF00"/>
              </a:solidFill>
              <a:effectLst>
                <a:outerShdw blurRad="38100" dist="50800" dir="2700000" algn="tl">
                  <a:schemeClr val="bg1">
                    <a:alpha val="64000"/>
                  </a:scheme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owner\Desktop\team_presentation\3222811951_6e140e1bfd.jpg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/>
          <a:stretch>
            <a:fillRect/>
          </a:stretch>
        </p:blipFill>
        <p:spPr bwMode="auto">
          <a:xfrm>
            <a:off x="-838200" y="-152400"/>
            <a:ext cx="12395200" cy="8610600"/>
          </a:xfrm>
          <a:prstGeom prst="rect">
            <a:avLst/>
          </a:prstGeom>
          <a:noFill/>
        </p:spPr>
      </p:pic>
      <p:sp>
        <p:nvSpPr>
          <p:cNvPr id="8" name="Rounded Rectangle 7"/>
          <p:cNvSpPr/>
          <p:nvPr/>
        </p:nvSpPr>
        <p:spPr>
          <a:xfrm>
            <a:off x="228600" y="152400"/>
            <a:ext cx="8686800" cy="14478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If I make the team’s goal clear and I show my teammates how they are working together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, then we will achieve higher performance from process gain.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8600" y="1752600"/>
            <a:ext cx="3276600" cy="6096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First Best Practice</a:t>
            </a: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owner\Desktop\team_presentation\2524173778_c2a9eb8353_b.jpg"/>
          <p:cNvPicPr>
            <a:picLocks noChangeAspect="1" noChangeArrowheads="1"/>
          </p:cNvPicPr>
          <p:nvPr/>
        </p:nvPicPr>
        <p:blipFill>
          <a:blip r:embed="rId2" cstate="print">
            <a:lum bright="5000" contrast="10000"/>
          </a:blip>
          <a:srcRect/>
          <a:stretch>
            <a:fillRect/>
          </a:stretch>
        </p:blipFill>
        <p:spPr bwMode="auto">
          <a:xfrm>
            <a:off x="0" y="-1"/>
            <a:ext cx="9982200" cy="6901755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>
            <a:off x="228600" y="914400"/>
            <a:ext cx="7543800" cy="6096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 </a:t>
            </a:r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Shawn built goal timelines for his teammates</a:t>
            </a:r>
            <a:endParaRPr lang="en-US" sz="2400" dirty="0">
              <a:solidFill>
                <a:schemeClr val="tx1"/>
              </a:solidFill>
              <a:effectLst>
                <a:outerShdw blurRad="38100" dist="50800" dir="2700000" algn="tl">
                  <a:schemeClr val="bg1">
                    <a:alpha val="64000"/>
                  </a:schemeClr>
                </a:outerShdw>
              </a:effectLst>
              <a:latin typeface="Georgia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28600" y="1676400"/>
            <a:ext cx="8610600" cy="6096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rgbClr val="FF9929"/>
                </a:solidFill>
                <a:effectLst>
                  <a:outerShdw blurRad="38100" dist="50800" dir="2700000" algn="tl">
                    <a:schemeClr val="bg1">
                      <a:alpha val="64000"/>
                    </a:schemeClr>
                  </a:outerShdw>
                </a:effectLst>
                <a:latin typeface="Georgia" pitchFamily="18" charset="0"/>
              </a:rPr>
              <a:t>  … and accounted for individual strengths and ability</a:t>
            </a:r>
            <a:endParaRPr lang="en-US" sz="2400" b="1" dirty="0">
              <a:solidFill>
                <a:srgbClr val="FF9929"/>
              </a:solidFill>
              <a:effectLst>
                <a:outerShdw blurRad="38100" dist="50800" dir="2700000" algn="tl">
                  <a:schemeClr val="bg1">
                    <a:alpha val="64000"/>
                  </a:scheme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owner\Desktop\team_presentation\3078447047_c000a40dae_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>
            <a:off x="304800" y="304800"/>
            <a:ext cx="8153400" cy="6096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 </a:t>
            </a:r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Shawn embedded his teammates with customers</a:t>
            </a:r>
            <a:endParaRPr lang="en-US" sz="2400" dirty="0">
              <a:solidFill>
                <a:schemeClr val="tx1"/>
              </a:solidFill>
              <a:effectLst>
                <a:outerShdw blurRad="38100" dist="50800" dir="2700000" algn="tl">
                  <a:schemeClr val="bg1">
                    <a:alpha val="64000"/>
                  </a:schemeClr>
                </a:outerShdw>
              </a:effectLst>
              <a:latin typeface="Georgia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4800" y="1066800"/>
            <a:ext cx="7315200" cy="609600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50800" dir="7200000" sx="1000" sy="1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 … so they understood their responsibilities</a:t>
            </a:r>
            <a:endParaRPr lang="en-US" sz="24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292</Words>
  <Application>Microsoft Office PowerPoint</Application>
  <PresentationFormat>On-screen Show (4:3)</PresentationFormat>
  <Paragraphs>44</Paragraphs>
  <Slides>16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  <vt:variant>
        <vt:lpstr>Custom Shows</vt:lpstr>
      </vt:variant>
      <vt:variant>
        <vt:i4>1</vt:i4>
      </vt:variant>
    </vt:vector>
  </HeadingPairs>
  <TitlesOfParts>
    <vt:vector size="21" baseType="lpstr">
      <vt:lpstr>Arial</vt:lpstr>
      <vt:lpstr>Georgia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Custom Show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Raybann</dc:creator>
  <cp:lastModifiedBy> </cp:lastModifiedBy>
  <cp:revision>96</cp:revision>
  <dcterms:created xsi:type="dcterms:W3CDTF">2009-11-11T03:05:18Z</dcterms:created>
  <dcterms:modified xsi:type="dcterms:W3CDTF">2009-11-12T22:18:06Z</dcterms:modified>
</cp:coreProperties>
</file>